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2"/>
  </p:sldMasterIdLst>
  <p:notesMasterIdLst>
    <p:notesMasterId r:id="rId24"/>
  </p:notesMasterIdLst>
  <p:sldIdLst>
    <p:sldId id="256" r:id="rId3"/>
    <p:sldId id="273" r:id="rId4"/>
    <p:sldId id="274" r:id="rId5"/>
    <p:sldId id="275" r:id="rId6"/>
    <p:sldId id="276" r:id="rId7"/>
    <p:sldId id="277" r:id="rId8"/>
    <p:sldId id="272" r:id="rId9"/>
    <p:sldId id="257" r:id="rId10"/>
    <p:sldId id="268" r:id="rId11"/>
    <p:sldId id="282" r:id="rId12"/>
    <p:sldId id="288" r:id="rId13"/>
    <p:sldId id="290" r:id="rId14"/>
    <p:sldId id="283" r:id="rId15"/>
    <p:sldId id="284" r:id="rId16"/>
    <p:sldId id="285" r:id="rId17"/>
    <p:sldId id="287" r:id="rId18"/>
    <p:sldId id="286" r:id="rId19"/>
    <p:sldId id="263" r:id="rId20"/>
    <p:sldId id="281" r:id="rId21"/>
    <p:sldId id="279" r:id="rId22"/>
    <p:sldId id="266" r:id="rId23"/>
  </p:sldIdLst>
  <p:sldSz cx="12192000" cy="6858000"/>
  <p:notesSz cx="6858000" cy="9144000"/>
  <p:embeddedFontLst>
    <p:embeddedFont>
      <p:font typeface="Alfarn" pitchFamily="2" charset="77"/>
      <p:bold r:id="rId25"/>
    </p:embeddedFont>
    <p:embeddedFont>
      <p:font typeface="Calibri" panose="020F0502020204030204" pitchFamily="34" charset="0"/>
      <p:regular r:id="rId26"/>
      <p:bold r:id="rId27"/>
      <p:italic r:id="rId28"/>
      <p:boldItalic r:id="rId29"/>
    </p:embeddedFont>
    <p:embeddedFont>
      <p:font typeface="CarlMarx" pitchFamily="2" charset="77"/>
      <p:regular r:id="rId30"/>
      <p:bold r:id="rId31"/>
    </p:embeddedFont>
    <p:embeddedFont>
      <p:font typeface="Consolas" panose="020B0609020204030204" pitchFamily="49" charset="0"/>
      <p:regular r:id="rId32"/>
      <p:bold r:id="rId33"/>
      <p:italic r:id="rId34"/>
      <p:boldItalic r:id="rId35"/>
    </p:embeddedFont>
    <p:embeddedFont>
      <p:font typeface="Segoe UI" panose="020B0502040204020203" pitchFamily="34" charset="0"/>
      <p:regular r:id="rId36"/>
      <p:bold r:id="rId37"/>
      <p:italic r:id="rId38"/>
      <p:boldItalic r:id="rId39"/>
    </p:embeddedFont>
    <p:embeddedFont>
      <p:font typeface="Stencil" pitchFamily="82" charset="77"/>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3" autoAdjust="0"/>
    <p:restoredTop sz="62640" autoAdjust="0"/>
  </p:normalViewPr>
  <p:slideViewPr>
    <p:cSldViewPr snapToGrid="0">
      <p:cViewPr varScale="1">
        <p:scale>
          <a:sx n="75" d="100"/>
          <a:sy n="75" d="100"/>
        </p:scale>
        <p:origin x="19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Tug is a lot of things (multiple projects in one targeting multiple solutions). Looks like it is inactive currently. Contributing requires some C# knowledge. Can look a little overwhelming</a:t>
            </a:r>
          </a:p>
          <a:p>
            <a:r>
              <a:rPr lang="en-US" dirty="0"/>
              <a:t>TRAEK is a bare bones Pull Server written in </a:t>
            </a:r>
            <a:r>
              <a:rPr lang="en-US" dirty="0" err="1"/>
              <a:t>node.js</a:t>
            </a:r>
            <a:r>
              <a:rPr lang="en-US" dirty="0"/>
              <a:t> following a microservices architecture. Looks like it is inactive</a:t>
            </a:r>
          </a:p>
          <a:p>
            <a:endParaRPr lang="en-US" dirty="0"/>
          </a:p>
          <a:p>
            <a:r>
              <a:rPr lang="en-US" dirty="0"/>
              <a:t>Visit the </a:t>
            </a:r>
            <a:r>
              <a:rPr lang="en-US" dirty="0" err="1"/>
              <a:t>Traek</a:t>
            </a:r>
            <a:r>
              <a:rPr lang="en-US" dirty="0"/>
              <a:t> site to show code.</a:t>
            </a:r>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3831091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a:t>
            </a:r>
            <a:r>
              <a:rPr lang="en-US" dirty="0" err="1"/>
              <a:t>pullaris</a:t>
            </a:r>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2571152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cannot run https on </a:t>
            </a:r>
            <a:r>
              <a:rPr lang="en-US" dirty="0" err="1"/>
              <a:t>linux</a:t>
            </a:r>
            <a:r>
              <a:rPr lang="en-US" dirty="0"/>
              <a:t> due to Polaris being build on deprecated </a:t>
            </a:r>
            <a:r>
              <a:rPr lang="en-US" dirty="0" err="1"/>
              <a:t>httplistener</a:t>
            </a:r>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2440867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also build on UD but it could not send </a:t>
            </a:r>
            <a:r>
              <a:rPr lang="en-US" dirty="0" err="1"/>
              <a:t>bytestream</a:t>
            </a:r>
            <a:r>
              <a:rPr lang="en-US" dirty="0"/>
              <a:t> to LCM</a:t>
            </a:r>
          </a:p>
          <a:p>
            <a:endParaRPr lang="en-US" dirty="0"/>
          </a:p>
          <a:p>
            <a:r>
              <a:rPr lang="en-US" dirty="0"/>
              <a:t>Azure Functions is probably the way to go, see my session on </a:t>
            </a:r>
            <a:r>
              <a:rPr lang="en-US" dirty="0" err="1"/>
              <a:t>PSConfAsia</a:t>
            </a:r>
            <a:r>
              <a:rPr lang="en-US" dirty="0"/>
              <a:t> (spoiler) but this will implement another API</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16</a:t>
            </a:fld>
            <a:endParaRPr lang="en-US"/>
          </a:p>
        </p:txBody>
      </p:sp>
    </p:spTree>
    <p:extLst>
      <p:ext uri="{BB962C8B-B14F-4D97-AF65-F5344CB8AC3E}">
        <p14:creationId xmlns:p14="http://schemas.microsoft.com/office/powerpoint/2010/main" val="1344030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18</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19</a:t>
            </a:fld>
            <a:endParaRPr lang="en-US"/>
          </a:p>
        </p:txBody>
      </p:sp>
    </p:spTree>
    <p:extLst>
      <p:ext uri="{BB962C8B-B14F-4D97-AF65-F5344CB8AC3E}">
        <p14:creationId xmlns:p14="http://schemas.microsoft.com/office/powerpoint/2010/main" val="496456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20</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21</a:t>
            </a:fld>
            <a:endParaRPr lang="en-US"/>
          </a:p>
        </p:txBody>
      </p:sp>
    </p:spTree>
    <p:extLst>
      <p:ext uri="{BB962C8B-B14F-4D97-AF65-F5344CB8AC3E}">
        <p14:creationId xmlns:p14="http://schemas.microsoft.com/office/powerpoint/2010/main" val="2452515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626616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2731354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bgelens</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bgelens</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bgelens</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bgelens</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bgelens</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bgelens</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owerShellOrg/tu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github.com/PowerShellOrg/dsc-traek"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docs.microsoft.com/en-us/openspecs/windows_protocols/ms-dscpm/ea744c01-51a2-4000-9ef2-312711dcc8c9"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bgelens/DSCPullServerAdmi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s://github.com/bgelens/Pullari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normAutofit fontScale="90000"/>
          </a:bodyPr>
          <a:lstStyle/>
          <a:p>
            <a:r>
              <a:rPr lang="en-US" dirty="0" err="1"/>
              <a:t>Pullaris</a:t>
            </a:r>
            <a:br>
              <a:rPr lang="en-US" dirty="0"/>
            </a:br>
            <a:br>
              <a:rPr lang="en-US" dirty="0"/>
            </a:br>
            <a:r>
              <a:rPr lang="en-US" sz="4000" dirty="0"/>
              <a:t>DSC Pull Server written in PowerShell and running on Polaris</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Ben </a:t>
            </a:r>
            <a:r>
              <a:rPr lang="en-US" dirty="0" err="1"/>
              <a:t>Gelens</a:t>
            </a:r>
            <a:endParaRPr lang="en-US" dirty="0"/>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90CD7-342F-8B40-B8DA-DF515D1CC9AD}"/>
              </a:ext>
            </a:extLst>
          </p:cNvPr>
          <p:cNvSpPr>
            <a:spLocks noGrp="1"/>
          </p:cNvSpPr>
          <p:nvPr>
            <p:ph type="title"/>
          </p:nvPr>
        </p:nvSpPr>
        <p:spPr/>
        <p:txBody>
          <a:bodyPr/>
          <a:lstStyle/>
          <a:p>
            <a:r>
              <a:rPr lang="en-US" dirty="0"/>
              <a:t>Existing Pull Servers</a:t>
            </a:r>
          </a:p>
        </p:txBody>
      </p:sp>
      <p:sp>
        <p:nvSpPr>
          <p:cNvPr id="3" name="Content Placeholder 2">
            <a:extLst>
              <a:ext uri="{FF2B5EF4-FFF2-40B4-BE49-F238E27FC236}">
                <a16:creationId xmlns:a16="http://schemas.microsoft.com/office/drawing/2014/main" id="{ECC73864-5DAF-064B-8B58-6F35055AA813}"/>
              </a:ext>
            </a:extLst>
          </p:cNvPr>
          <p:cNvSpPr>
            <a:spLocks noGrp="1"/>
          </p:cNvSpPr>
          <p:nvPr>
            <p:ph idx="1"/>
          </p:nvPr>
        </p:nvSpPr>
        <p:spPr/>
        <p:txBody>
          <a:bodyPr/>
          <a:lstStyle/>
          <a:p>
            <a:r>
              <a:rPr lang="de-DE" dirty="0"/>
              <a:t>MSFT:</a:t>
            </a:r>
          </a:p>
          <a:p>
            <a:pPr lvl="1"/>
            <a:r>
              <a:rPr lang="de-DE" dirty="0" err="1"/>
              <a:t>Inbox</a:t>
            </a:r>
            <a:r>
              <a:rPr lang="de-DE" dirty="0"/>
              <a:t> Windows Server</a:t>
            </a:r>
          </a:p>
          <a:p>
            <a:pPr lvl="1"/>
            <a:r>
              <a:rPr lang="de-DE" dirty="0" err="1"/>
              <a:t>Azure</a:t>
            </a:r>
            <a:r>
              <a:rPr lang="de-DE" dirty="0"/>
              <a:t> Automation State </a:t>
            </a:r>
            <a:r>
              <a:rPr lang="de-DE" dirty="0" err="1"/>
              <a:t>Configuration</a:t>
            </a:r>
            <a:r>
              <a:rPr lang="de-DE" dirty="0"/>
              <a:t> (AADSC)</a:t>
            </a:r>
          </a:p>
          <a:p>
            <a:pPr lvl="1"/>
            <a:endParaRPr lang="de-DE" dirty="0"/>
          </a:p>
          <a:p>
            <a:r>
              <a:rPr lang="de-DE" dirty="0"/>
              <a:t>Community:</a:t>
            </a:r>
          </a:p>
          <a:p>
            <a:pPr lvl="1"/>
            <a:r>
              <a:rPr lang="de-DE" dirty="0" err="1"/>
              <a:t>Tug</a:t>
            </a:r>
            <a:br>
              <a:rPr lang="de-DE" dirty="0"/>
            </a:br>
            <a:r>
              <a:rPr lang="en-US" dirty="0">
                <a:hlinkClick r:id="rId3"/>
              </a:rPr>
              <a:t>https://github.com/PowerShellOrg/tug</a:t>
            </a:r>
            <a:endParaRPr lang="de-DE" dirty="0"/>
          </a:p>
          <a:p>
            <a:pPr lvl="1"/>
            <a:r>
              <a:rPr lang="de-DE" dirty="0"/>
              <a:t>DSC-TRÆK</a:t>
            </a:r>
            <a:br>
              <a:rPr lang="de-DE" dirty="0"/>
            </a:br>
            <a:r>
              <a:rPr lang="en-US" dirty="0">
                <a:hlinkClick r:id="rId4"/>
              </a:rPr>
              <a:t>https://github.com/PowerShellOrg/dsc-traek</a:t>
            </a:r>
            <a:endParaRPr lang="de-DE" dirty="0"/>
          </a:p>
          <a:p>
            <a:endParaRPr lang="en-US" dirty="0"/>
          </a:p>
          <a:p>
            <a:endParaRPr lang="en-US" dirty="0"/>
          </a:p>
        </p:txBody>
      </p:sp>
      <p:sp>
        <p:nvSpPr>
          <p:cNvPr id="4" name="Footer Placeholder 3">
            <a:extLst>
              <a:ext uri="{FF2B5EF4-FFF2-40B4-BE49-F238E27FC236}">
                <a16:creationId xmlns:a16="http://schemas.microsoft.com/office/drawing/2014/main" id="{2B14235D-CEF2-074A-BA09-4E5C9F6604B0}"/>
              </a:ext>
            </a:extLst>
          </p:cNvPr>
          <p:cNvSpPr>
            <a:spLocks noGrp="1"/>
          </p:cNvSpPr>
          <p:nvPr>
            <p:ph type="ftr" sz="quarter" idx="11"/>
          </p:nvPr>
        </p:nvSpPr>
        <p:spPr/>
        <p:txBody>
          <a:bodyPr/>
          <a:lstStyle/>
          <a:p>
            <a:r>
              <a:rPr lang="en-US"/>
              <a:t>bgelens</a:t>
            </a:r>
            <a:endParaRPr lang="en-US" dirty="0"/>
          </a:p>
        </p:txBody>
      </p:sp>
    </p:spTree>
    <p:extLst>
      <p:ext uri="{BB962C8B-B14F-4D97-AF65-F5344CB8AC3E}">
        <p14:creationId xmlns:p14="http://schemas.microsoft.com/office/powerpoint/2010/main" val="21758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2D8BE-AE2D-5744-A57A-BD6C6D43969F}"/>
              </a:ext>
            </a:extLst>
          </p:cNvPr>
          <p:cNvSpPr>
            <a:spLocks noGrp="1"/>
          </p:cNvSpPr>
          <p:nvPr>
            <p:ph type="title"/>
          </p:nvPr>
        </p:nvSpPr>
        <p:spPr/>
        <p:txBody>
          <a:bodyPr/>
          <a:lstStyle/>
          <a:p>
            <a:r>
              <a:rPr lang="en-US" dirty="0"/>
              <a:t>DSCPM</a:t>
            </a:r>
          </a:p>
        </p:txBody>
      </p:sp>
      <p:sp>
        <p:nvSpPr>
          <p:cNvPr id="3" name="Content Placeholder 2">
            <a:extLst>
              <a:ext uri="{FF2B5EF4-FFF2-40B4-BE49-F238E27FC236}">
                <a16:creationId xmlns:a16="http://schemas.microsoft.com/office/drawing/2014/main" id="{FEDDECF0-2415-BB4B-B4AE-9EE87BD07958}"/>
              </a:ext>
            </a:extLst>
          </p:cNvPr>
          <p:cNvSpPr>
            <a:spLocks noGrp="1"/>
          </p:cNvSpPr>
          <p:nvPr>
            <p:ph idx="1"/>
          </p:nvPr>
        </p:nvSpPr>
        <p:spPr/>
        <p:txBody>
          <a:bodyPr/>
          <a:lstStyle/>
          <a:p>
            <a:r>
              <a:rPr lang="en-US" b="1" dirty="0"/>
              <a:t>Desired State Configuration Pull Model Protocol</a:t>
            </a:r>
          </a:p>
          <a:p>
            <a:endParaRPr lang="en-US" dirty="0">
              <a:hlinkClick r:id="rId2"/>
            </a:endParaRPr>
          </a:p>
          <a:p>
            <a:r>
              <a:rPr lang="en-US" dirty="0">
                <a:hlinkClick r:id="rId2"/>
              </a:rPr>
              <a:t>https://docs.microsoft.com/en-us/openspecs/windows_protocols/ms-dscpm/ea744c01-51a2-4000-9ef2-312711dcc8c9</a:t>
            </a:r>
            <a:endParaRPr lang="en-US" dirty="0"/>
          </a:p>
          <a:p>
            <a:endParaRPr lang="en-US" dirty="0"/>
          </a:p>
        </p:txBody>
      </p:sp>
      <p:sp>
        <p:nvSpPr>
          <p:cNvPr id="4" name="Footer Placeholder 3">
            <a:extLst>
              <a:ext uri="{FF2B5EF4-FFF2-40B4-BE49-F238E27FC236}">
                <a16:creationId xmlns:a16="http://schemas.microsoft.com/office/drawing/2014/main" id="{01D2C6D5-3FAE-6745-8C6D-4497CC4D33FF}"/>
              </a:ext>
            </a:extLst>
          </p:cNvPr>
          <p:cNvSpPr>
            <a:spLocks noGrp="1"/>
          </p:cNvSpPr>
          <p:nvPr>
            <p:ph type="ftr" sz="quarter" idx="11"/>
          </p:nvPr>
        </p:nvSpPr>
        <p:spPr/>
        <p:txBody>
          <a:bodyPr/>
          <a:lstStyle/>
          <a:p>
            <a:r>
              <a:rPr lang="en-US"/>
              <a:t>bgelens</a:t>
            </a:r>
            <a:endParaRPr lang="en-US" dirty="0"/>
          </a:p>
        </p:txBody>
      </p:sp>
    </p:spTree>
    <p:extLst>
      <p:ext uri="{BB962C8B-B14F-4D97-AF65-F5344CB8AC3E}">
        <p14:creationId xmlns:p14="http://schemas.microsoft.com/office/powerpoint/2010/main" val="1335080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CF85564-80B3-9446-A299-F35BE4C552AB}"/>
              </a:ext>
            </a:extLst>
          </p:cNvPr>
          <p:cNvSpPr>
            <a:spLocks noGrp="1"/>
          </p:cNvSpPr>
          <p:nvPr>
            <p:ph type="subTitle" idx="1"/>
          </p:nvPr>
        </p:nvSpPr>
        <p:spPr/>
        <p:txBody>
          <a:bodyPr/>
          <a:lstStyle/>
          <a:p>
            <a:endParaRPr lang="en-US" dirty="0"/>
          </a:p>
        </p:txBody>
      </p:sp>
      <p:sp>
        <p:nvSpPr>
          <p:cNvPr id="3" name="Footer Placeholder 2">
            <a:extLst>
              <a:ext uri="{FF2B5EF4-FFF2-40B4-BE49-F238E27FC236}">
                <a16:creationId xmlns:a16="http://schemas.microsoft.com/office/drawing/2014/main" id="{75BD8BE9-26E8-274C-86F5-351B42741B94}"/>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3510795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2F86-8EF5-2B45-98FD-A019E61BC814}"/>
              </a:ext>
            </a:extLst>
          </p:cNvPr>
          <p:cNvSpPr>
            <a:spLocks noGrp="1"/>
          </p:cNvSpPr>
          <p:nvPr>
            <p:ph type="title"/>
          </p:nvPr>
        </p:nvSpPr>
        <p:spPr/>
        <p:txBody>
          <a:bodyPr/>
          <a:lstStyle/>
          <a:p>
            <a:r>
              <a:rPr lang="en-US" dirty="0"/>
              <a:t>Why build another Pull Server?</a:t>
            </a:r>
          </a:p>
        </p:txBody>
      </p:sp>
      <p:sp>
        <p:nvSpPr>
          <p:cNvPr id="3" name="Content Placeholder 2">
            <a:extLst>
              <a:ext uri="{FF2B5EF4-FFF2-40B4-BE49-F238E27FC236}">
                <a16:creationId xmlns:a16="http://schemas.microsoft.com/office/drawing/2014/main" id="{6997B255-4B42-9148-8986-4FB0957A1926}"/>
              </a:ext>
            </a:extLst>
          </p:cNvPr>
          <p:cNvSpPr>
            <a:spLocks noGrp="1"/>
          </p:cNvSpPr>
          <p:nvPr>
            <p:ph idx="1"/>
          </p:nvPr>
        </p:nvSpPr>
        <p:spPr/>
        <p:txBody>
          <a:bodyPr/>
          <a:lstStyle/>
          <a:p>
            <a:r>
              <a:rPr lang="en-US" dirty="0"/>
              <a:t>Curiosity what could be done with Polaris </a:t>
            </a:r>
            <a:r>
              <a:rPr lang="en-US" dirty="0">
                <a:sym typeface="Wingdings" panose="05000000000000000000" pitchFamily="2" charset="2"/>
              </a:rPr>
              <a:t></a:t>
            </a:r>
          </a:p>
          <a:p>
            <a:pPr lvl="1"/>
            <a:r>
              <a:rPr lang="en-US" dirty="0">
                <a:sym typeface="Wingdings" panose="05000000000000000000" pitchFamily="2" charset="2"/>
              </a:rPr>
              <a:t>It served as my sample project</a:t>
            </a:r>
          </a:p>
          <a:p>
            <a:pPr lvl="1"/>
            <a:endParaRPr lang="en-US" dirty="0">
              <a:sym typeface="Wingdings" panose="05000000000000000000" pitchFamily="2" charset="2"/>
            </a:endParaRPr>
          </a:p>
          <a:p>
            <a:r>
              <a:rPr lang="en-US" dirty="0">
                <a:sym typeface="Wingdings" panose="05000000000000000000" pitchFamily="2" charset="2"/>
              </a:rPr>
              <a:t>Already written all the database interactions in </a:t>
            </a:r>
            <a:r>
              <a:rPr lang="en-US" dirty="0" err="1">
                <a:sym typeface="Wingdings" panose="05000000000000000000" pitchFamily="2" charset="2"/>
              </a:rPr>
              <a:t>DSCPullServerAdmin</a:t>
            </a:r>
            <a:r>
              <a:rPr lang="en-US" dirty="0">
                <a:sym typeface="Wingdings" panose="05000000000000000000" pitchFamily="2" charset="2"/>
              </a:rPr>
              <a:t> so that part was easy</a:t>
            </a:r>
            <a:br>
              <a:rPr lang="en-US" dirty="0">
                <a:sym typeface="Wingdings" panose="05000000000000000000" pitchFamily="2" charset="2"/>
              </a:rPr>
            </a:br>
            <a:r>
              <a:rPr lang="en-US" dirty="0">
                <a:hlinkClick r:id="rId2"/>
              </a:rPr>
              <a:t>https://github.com/bgelens/DSCPullServerAdmin</a:t>
            </a:r>
            <a:endParaRPr lang="en-US" dirty="0"/>
          </a:p>
          <a:p>
            <a:endParaRPr lang="en-US" dirty="0"/>
          </a:p>
          <a:p>
            <a:r>
              <a:rPr lang="en-US" dirty="0"/>
              <a:t>Decided to publish to GitHub to see if there would be interest in a Pull Server written in PowerShell</a:t>
            </a:r>
          </a:p>
        </p:txBody>
      </p:sp>
      <p:sp>
        <p:nvSpPr>
          <p:cNvPr id="4" name="Footer Placeholder 3">
            <a:extLst>
              <a:ext uri="{FF2B5EF4-FFF2-40B4-BE49-F238E27FC236}">
                <a16:creationId xmlns:a16="http://schemas.microsoft.com/office/drawing/2014/main" id="{C7EC96F8-5E0C-0347-AA78-DF722FD31FB0}"/>
              </a:ext>
            </a:extLst>
          </p:cNvPr>
          <p:cNvSpPr>
            <a:spLocks noGrp="1"/>
          </p:cNvSpPr>
          <p:nvPr>
            <p:ph type="ftr" sz="quarter" idx="11"/>
          </p:nvPr>
        </p:nvSpPr>
        <p:spPr/>
        <p:txBody>
          <a:bodyPr/>
          <a:lstStyle/>
          <a:p>
            <a:r>
              <a:rPr lang="en-US"/>
              <a:t>bgelens</a:t>
            </a:r>
            <a:endParaRPr lang="en-US" dirty="0"/>
          </a:p>
        </p:txBody>
      </p:sp>
    </p:spTree>
    <p:extLst>
      <p:ext uri="{BB962C8B-B14F-4D97-AF65-F5344CB8AC3E}">
        <p14:creationId xmlns:p14="http://schemas.microsoft.com/office/powerpoint/2010/main" val="269886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45ED-962E-A54C-BDE6-235B335009FE}"/>
              </a:ext>
            </a:extLst>
          </p:cNvPr>
          <p:cNvSpPr>
            <a:spLocks noGrp="1"/>
          </p:cNvSpPr>
          <p:nvPr>
            <p:ph type="title"/>
          </p:nvPr>
        </p:nvSpPr>
        <p:spPr/>
        <p:txBody>
          <a:bodyPr/>
          <a:lstStyle/>
          <a:p>
            <a:r>
              <a:rPr lang="en-US" dirty="0"/>
              <a:t>What can it do?</a:t>
            </a:r>
          </a:p>
        </p:txBody>
      </p:sp>
      <p:sp>
        <p:nvSpPr>
          <p:cNvPr id="3" name="Content Placeholder 2">
            <a:extLst>
              <a:ext uri="{FF2B5EF4-FFF2-40B4-BE49-F238E27FC236}">
                <a16:creationId xmlns:a16="http://schemas.microsoft.com/office/drawing/2014/main" id="{AEA1C577-6318-F342-BCD6-DFA9347AAE0E}"/>
              </a:ext>
            </a:extLst>
          </p:cNvPr>
          <p:cNvSpPr>
            <a:spLocks noGrp="1"/>
          </p:cNvSpPr>
          <p:nvPr>
            <p:ph idx="1"/>
          </p:nvPr>
        </p:nvSpPr>
        <p:spPr/>
        <p:txBody>
          <a:bodyPr>
            <a:normAutofit/>
          </a:bodyPr>
          <a:lstStyle/>
          <a:p>
            <a:r>
              <a:rPr lang="en-US" dirty="0"/>
              <a:t>Run the DSCPM (partially) protocol  (everything expected by the LCM)</a:t>
            </a:r>
          </a:p>
          <a:p>
            <a:pPr marL="800100" lvl="1" indent="-342900">
              <a:buFont typeface="Arial" panose="020B0604020202020204" pitchFamily="34" charset="0"/>
              <a:buChar char="•"/>
            </a:pPr>
            <a:r>
              <a:rPr lang="en-US" dirty="0"/>
              <a:t>Registration</a:t>
            </a:r>
          </a:p>
          <a:p>
            <a:pPr marL="800100" lvl="1" indent="-342900">
              <a:buFont typeface="Arial" panose="020B0604020202020204" pitchFamily="34" charset="0"/>
              <a:buChar char="•"/>
            </a:pPr>
            <a:r>
              <a:rPr lang="en-US" dirty="0"/>
              <a:t>MOF / Module serving</a:t>
            </a:r>
          </a:p>
          <a:p>
            <a:pPr marL="800100" lvl="1" indent="-342900">
              <a:buFont typeface="Arial" panose="020B0604020202020204" pitchFamily="34" charset="0"/>
              <a:buChar char="•"/>
            </a:pPr>
            <a:r>
              <a:rPr lang="en-US" dirty="0"/>
              <a:t>Report ingestion</a:t>
            </a:r>
          </a:p>
          <a:p>
            <a:r>
              <a:rPr lang="en-US" dirty="0"/>
              <a:t>Run on Windows 10 / Server, Linux (did not try MacOS)</a:t>
            </a:r>
          </a:p>
          <a:p>
            <a:r>
              <a:rPr lang="en-US" dirty="0"/>
              <a:t>Run multiple instances on same box</a:t>
            </a:r>
          </a:p>
          <a:p>
            <a:r>
              <a:rPr lang="en-US" dirty="0"/>
              <a:t>Use </a:t>
            </a:r>
            <a:r>
              <a:rPr lang="en-US" dirty="0" err="1"/>
              <a:t>mdb</a:t>
            </a:r>
            <a:r>
              <a:rPr lang="en-US" dirty="0"/>
              <a:t>, </a:t>
            </a:r>
            <a:r>
              <a:rPr lang="en-US" dirty="0" err="1"/>
              <a:t>edb</a:t>
            </a:r>
            <a:r>
              <a:rPr lang="en-US" dirty="0"/>
              <a:t> or </a:t>
            </a:r>
            <a:r>
              <a:rPr lang="en-US" dirty="0" err="1"/>
              <a:t>sql</a:t>
            </a:r>
            <a:r>
              <a:rPr lang="en-US" dirty="0"/>
              <a:t> as backend (</a:t>
            </a:r>
            <a:r>
              <a:rPr lang="en-US" dirty="0" err="1"/>
              <a:t>DSCPullServerAdmin</a:t>
            </a:r>
            <a:r>
              <a:rPr lang="en-US" dirty="0"/>
              <a:t>)</a:t>
            </a:r>
          </a:p>
        </p:txBody>
      </p:sp>
      <p:sp>
        <p:nvSpPr>
          <p:cNvPr id="4" name="Footer Placeholder 3">
            <a:extLst>
              <a:ext uri="{FF2B5EF4-FFF2-40B4-BE49-F238E27FC236}">
                <a16:creationId xmlns:a16="http://schemas.microsoft.com/office/drawing/2014/main" id="{F8BAF230-FD61-334A-A535-EA7DD7D10D57}"/>
              </a:ext>
            </a:extLst>
          </p:cNvPr>
          <p:cNvSpPr>
            <a:spLocks noGrp="1"/>
          </p:cNvSpPr>
          <p:nvPr>
            <p:ph type="ftr" sz="quarter" idx="11"/>
          </p:nvPr>
        </p:nvSpPr>
        <p:spPr/>
        <p:txBody>
          <a:bodyPr/>
          <a:lstStyle/>
          <a:p>
            <a:r>
              <a:rPr lang="en-US"/>
              <a:t>bgelens</a:t>
            </a:r>
            <a:endParaRPr lang="en-US" dirty="0"/>
          </a:p>
        </p:txBody>
      </p:sp>
    </p:spTree>
    <p:extLst>
      <p:ext uri="{BB962C8B-B14F-4D97-AF65-F5344CB8AC3E}">
        <p14:creationId xmlns:p14="http://schemas.microsoft.com/office/powerpoint/2010/main" val="427377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D97BE-09D1-564E-BAB2-BE3722775488}"/>
              </a:ext>
            </a:extLst>
          </p:cNvPr>
          <p:cNvSpPr>
            <a:spLocks noGrp="1"/>
          </p:cNvSpPr>
          <p:nvPr>
            <p:ph type="title"/>
          </p:nvPr>
        </p:nvSpPr>
        <p:spPr/>
        <p:txBody>
          <a:bodyPr/>
          <a:lstStyle/>
          <a:p>
            <a:r>
              <a:rPr lang="en-US" dirty="0"/>
              <a:t>Plans moving forward</a:t>
            </a:r>
          </a:p>
        </p:txBody>
      </p:sp>
      <p:sp>
        <p:nvSpPr>
          <p:cNvPr id="3" name="Content Placeholder 2">
            <a:extLst>
              <a:ext uri="{FF2B5EF4-FFF2-40B4-BE49-F238E27FC236}">
                <a16:creationId xmlns:a16="http://schemas.microsoft.com/office/drawing/2014/main" id="{8C8D517C-EB56-0A41-A82C-0E0678CA94ED}"/>
              </a:ext>
            </a:extLst>
          </p:cNvPr>
          <p:cNvSpPr>
            <a:spLocks noGrp="1"/>
          </p:cNvSpPr>
          <p:nvPr>
            <p:ph idx="1"/>
          </p:nvPr>
        </p:nvSpPr>
        <p:spPr/>
        <p:txBody>
          <a:bodyPr/>
          <a:lstStyle/>
          <a:p>
            <a:r>
              <a:rPr lang="en-US" sz="3200" dirty="0"/>
              <a:t>I have none but..</a:t>
            </a:r>
          </a:p>
          <a:p>
            <a:endParaRPr lang="en-US" dirty="0"/>
          </a:p>
          <a:p>
            <a:pPr marL="800100" lvl="1" indent="-342900">
              <a:buFont typeface="Arial" panose="020B0604020202020204" pitchFamily="34" charset="0"/>
              <a:buChar char="•"/>
            </a:pPr>
            <a:r>
              <a:rPr lang="en-US" sz="2800" dirty="0"/>
              <a:t>If people use it I could start publishing it to </a:t>
            </a:r>
            <a:r>
              <a:rPr lang="en-US" sz="2800" dirty="0" err="1"/>
              <a:t>PSGallery</a:t>
            </a:r>
            <a:endParaRPr lang="en-US" sz="2800" dirty="0"/>
          </a:p>
          <a:p>
            <a:pPr marL="800100" lvl="1" indent="-342900">
              <a:buFont typeface="Arial" panose="020B0604020202020204" pitchFamily="34" charset="0"/>
              <a:buChar char="•"/>
            </a:pPr>
            <a:r>
              <a:rPr lang="en-US" sz="2800" dirty="0"/>
              <a:t>I’ll take issues / feature requests and see if I can fix / add (interest is key)</a:t>
            </a:r>
          </a:p>
          <a:p>
            <a:pPr marL="800100" lvl="1" indent="-342900">
              <a:buFont typeface="Arial" panose="020B0604020202020204" pitchFamily="34" charset="0"/>
              <a:buChar char="•"/>
            </a:pPr>
            <a:endParaRPr lang="en-US" sz="2800" dirty="0"/>
          </a:p>
          <a:p>
            <a:r>
              <a:rPr lang="en-US" sz="5200" dirty="0">
                <a:hlinkClick r:id="rId2"/>
              </a:rPr>
              <a:t>https://github.com/bgelens/Pullaris</a:t>
            </a:r>
            <a:endParaRPr lang="en-US" sz="5200" dirty="0"/>
          </a:p>
        </p:txBody>
      </p:sp>
      <p:sp>
        <p:nvSpPr>
          <p:cNvPr id="4" name="Footer Placeholder 3">
            <a:extLst>
              <a:ext uri="{FF2B5EF4-FFF2-40B4-BE49-F238E27FC236}">
                <a16:creationId xmlns:a16="http://schemas.microsoft.com/office/drawing/2014/main" id="{76311720-AE8B-4540-B3CA-8D9360B09E75}"/>
              </a:ext>
            </a:extLst>
          </p:cNvPr>
          <p:cNvSpPr>
            <a:spLocks noGrp="1"/>
          </p:cNvSpPr>
          <p:nvPr>
            <p:ph type="ftr" sz="quarter" idx="11"/>
          </p:nvPr>
        </p:nvSpPr>
        <p:spPr/>
        <p:txBody>
          <a:bodyPr/>
          <a:lstStyle/>
          <a:p>
            <a:r>
              <a:rPr lang="en-US"/>
              <a:t>bgelens</a:t>
            </a:r>
            <a:endParaRPr lang="en-US" dirty="0"/>
          </a:p>
        </p:txBody>
      </p:sp>
      <p:pic>
        <p:nvPicPr>
          <p:cNvPr id="5" name="Picture 4">
            <a:extLst>
              <a:ext uri="{FF2B5EF4-FFF2-40B4-BE49-F238E27FC236}">
                <a16:creationId xmlns:a16="http://schemas.microsoft.com/office/drawing/2014/main" id="{62AF3DF0-26F4-784A-8217-0F2785143B35}"/>
              </a:ext>
            </a:extLst>
          </p:cNvPr>
          <p:cNvPicPr>
            <a:picLocks noChangeAspect="1"/>
          </p:cNvPicPr>
          <p:nvPr/>
        </p:nvPicPr>
        <p:blipFill>
          <a:blip r:embed="rId3"/>
          <a:stretch>
            <a:fillRect/>
          </a:stretch>
        </p:blipFill>
        <p:spPr>
          <a:xfrm>
            <a:off x="10168467" y="4995333"/>
            <a:ext cx="2023533" cy="2023533"/>
          </a:xfrm>
          <a:prstGeom prst="rect">
            <a:avLst/>
          </a:prstGeom>
        </p:spPr>
      </p:pic>
    </p:spTree>
    <p:extLst>
      <p:ext uri="{BB962C8B-B14F-4D97-AF65-F5344CB8AC3E}">
        <p14:creationId xmlns:p14="http://schemas.microsoft.com/office/powerpoint/2010/main" val="267226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83FCA-087D-FB48-BD1F-6AAD18ED6884}"/>
              </a:ext>
            </a:extLst>
          </p:cNvPr>
          <p:cNvSpPr>
            <a:spLocks noGrp="1"/>
          </p:cNvSpPr>
          <p:nvPr>
            <p:ph type="title"/>
          </p:nvPr>
        </p:nvSpPr>
        <p:spPr/>
        <p:txBody>
          <a:bodyPr/>
          <a:lstStyle/>
          <a:p>
            <a:r>
              <a:rPr lang="en-US" dirty="0"/>
              <a:t>Dependent Modules</a:t>
            </a:r>
          </a:p>
        </p:txBody>
      </p:sp>
      <p:sp>
        <p:nvSpPr>
          <p:cNvPr id="3" name="Content Placeholder 2">
            <a:extLst>
              <a:ext uri="{FF2B5EF4-FFF2-40B4-BE49-F238E27FC236}">
                <a16:creationId xmlns:a16="http://schemas.microsoft.com/office/drawing/2014/main" id="{F386CA47-20BB-8F48-85C2-E6E3A715DD80}"/>
              </a:ext>
            </a:extLst>
          </p:cNvPr>
          <p:cNvSpPr>
            <a:spLocks noGrp="1"/>
          </p:cNvSpPr>
          <p:nvPr>
            <p:ph idx="1"/>
          </p:nvPr>
        </p:nvSpPr>
        <p:spPr/>
        <p:txBody>
          <a:bodyPr/>
          <a:lstStyle/>
          <a:p>
            <a:r>
              <a:rPr lang="en-US" sz="3200" dirty="0"/>
              <a:t>Polaris</a:t>
            </a:r>
          </a:p>
          <a:p>
            <a:pPr lvl="1"/>
            <a:r>
              <a:rPr lang="en-US" sz="2800" dirty="0"/>
              <a:t>A PowerShell module wrapping </a:t>
            </a:r>
            <a:r>
              <a:rPr lang="en-US" sz="2800" dirty="0" err="1"/>
              <a:t>.net</a:t>
            </a:r>
            <a:r>
              <a:rPr lang="en-US" sz="2800" dirty="0"/>
              <a:t> </a:t>
            </a:r>
            <a:r>
              <a:rPr lang="en-US" sz="2800" dirty="0" err="1"/>
              <a:t>httplistener</a:t>
            </a:r>
            <a:r>
              <a:rPr lang="en-US" sz="2800" dirty="0"/>
              <a:t> and makes it relatively easy building a REST </a:t>
            </a:r>
            <a:r>
              <a:rPr lang="en-US" sz="2800" dirty="0" err="1"/>
              <a:t>api</a:t>
            </a:r>
            <a:r>
              <a:rPr lang="en-US" sz="2800" dirty="0"/>
              <a:t> in PowerShell</a:t>
            </a:r>
          </a:p>
          <a:p>
            <a:pPr lvl="1"/>
            <a:endParaRPr lang="en-US" sz="2800" dirty="0"/>
          </a:p>
          <a:p>
            <a:r>
              <a:rPr lang="en-US" sz="3200" dirty="0" err="1"/>
              <a:t>DSCPullServerAdmin</a:t>
            </a:r>
            <a:endParaRPr lang="en-US" sz="3200" dirty="0"/>
          </a:p>
          <a:p>
            <a:pPr lvl="1"/>
            <a:r>
              <a:rPr lang="en-US" sz="2800" dirty="0"/>
              <a:t>A PowerShell module capable of working with DSC Pull Server databases (</a:t>
            </a:r>
            <a:r>
              <a:rPr lang="en-US" sz="2800" dirty="0" err="1"/>
              <a:t>mdb</a:t>
            </a:r>
            <a:r>
              <a:rPr lang="en-US" sz="2800" dirty="0"/>
              <a:t>, </a:t>
            </a:r>
            <a:r>
              <a:rPr lang="en-US" sz="2800" dirty="0" err="1"/>
              <a:t>edb</a:t>
            </a:r>
            <a:r>
              <a:rPr lang="en-US" sz="2800" dirty="0"/>
              <a:t> and </a:t>
            </a:r>
            <a:r>
              <a:rPr lang="en-US" sz="2800" dirty="0" err="1"/>
              <a:t>sql</a:t>
            </a:r>
            <a:r>
              <a:rPr lang="en-US" sz="2800" dirty="0"/>
              <a:t>)</a:t>
            </a:r>
          </a:p>
        </p:txBody>
      </p:sp>
      <p:sp>
        <p:nvSpPr>
          <p:cNvPr id="4" name="Footer Placeholder 3">
            <a:extLst>
              <a:ext uri="{FF2B5EF4-FFF2-40B4-BE49-F238E27FC236}">
                <a16:creationId xmlns:a16="http://schemas.microsoft.com/office/drawing/2014/main" id="{F10887C3-2855-7549-A06A-7E0EEA0CDD5B}"/>
              </a:ext>
            </a:extLst>
          </p:cNvPr>
          <p:cNvSpPr>
            <a:spLocks noGrp="1"/>
          </p:cNvSpPr>
          <p:nvPr>
            <p:ph type="ftr" sz="quarter" idx="11"/>
          </p:nvPr>
        </p:nvSpPr>
        <p:spPr/>
        <p:txBody>
          <a:bodyPr/>
          <a:lstStyle/>
          <a:p>
            <a:r>
              <a:rPr lang="en-US"/>
              <a:t>bgelens</a:t>
            </a:r>
            <a:endParaRPr lang="en-US" dirty="0"/>
          </a:p>
        </p:txBody>
      </p:sp>
    </p:spTree>
    <p:extLst>
      <p:ext uri="{BB962C8B-B14F-4D97-AF65-F5344CB8AC3E}">
        <p14:creationId xmlns:p14="http://schemas.microsoft.com/office/powerpoint/2010/main" val="25384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CF85564-80B3-9446-A299-F35BE4C552AB}"/>
              </a:ext>
            </a:extLst>
          </p:cNvPr>
          <p:cNvSpPr>
            <a:spLocks noGrp="1"/>
          </p:cNvSpPr>
          <p:nvPr>
            <p:ph type="subTitle" idx="1"/>
          </p:nvPr>
        </p:nvSpPr>
        <p:spPr/>
        <p:txBody>
          <a:bodyPr/>
          <a:lstStyle/>
          <a:p>
            <a:r>
              <a:rPr lang="en-US" dirty="0"/>
              <a:t>So, how does it work…</a:t>
            </a:r>
          </a:p>
        </p:txBody>
      </p:sp>
      <p:sp>
        <p:nvSpPr>
          <p:cNvPr id="3" name="Footer Placeholder 2">
            <a:extLst>
              <a:ext uri="{FF2B5EF4-FFF2-40B4-BE49-F238E27FC236}">
                <a16:creationId xmlns:a16="http://schemas.microsoft.com/office/drawing/2014/main" id="{75BD8BE9-26E8-274C-86F5-351B42741B94}"/>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2636480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err="1"/>
              <a:t>Pullaris</a:t>
            </a:r>
            <a:r>
              <a:rPr lang="en-US" dirty="0"/>
              <a:t> is build on Polaris and </a:t>
            </a:r>
            <a:r>
              <a:rPr lang="en-US" dirty="0" err="1"/>
              <a:t>DSCPullServerAdmin</a:t>
            </a:r>
            <a:endParaRPr lang="en-US" dirty="0"/>
          </a:p>
          <a:p>
            <a:endParaRPr lang="en-US" dirty="0"/>
          </a:p>
          <a:p>
            <a:r>
              <a:rPr lang="en-US" dirty="0"/>
              <a:t>Since Polaris and </a:t>
            </a:r>
            <a:r>
              <a:rPr lang="en-US" dirty="0" err="1"/>
              <a:t>DSCPullServerAdmin</a:t>
            </a:r>
            <a:r>
              <a:rPr lang="en-US" dirty="0"/>
              <a:t> are </a:t>
            </a:r>
            <a:r>
              <a:rPr lang="en-US" dirty="0" err="1"/>
              <a:t>xPlat</a:t>
            </a:r>
            <a:r>
              <a:rPr lang="en-US" dirty="0"/>
              <a:t>, so is </a:t>
            </a:r>
            <a:r>
              <a:rPr lang="en-US" dirty="0" err="1"/>
              <a:t>Pullaris</a:t>
            </a:r>
            <a:endParaRPr lang="en-US" dirty="0"/>
          </a:p>
          <a:p>
            <a:endParaRPr lang="en-US" dirty="0"/>
          </a:p>
          <a:p>
            <a:r>
              <a:rPr lang="en-US" dirty="0"/>
              <a:t>Easy to fork and make it your own, or contribute as it’s written in PowerShell</a:t>
            </a:r>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bgelens</a:t>
            </a:r>
            <a:endParaRPr lang="en-US" dirty="0"/>
          </a:p>
        </p:txBody>
      </p:sp>
    </p:spTree>
    <p:extLst>
      <p:ext uri="{BB962C8B-B14F-4D97-AF65-F5344CB8AC3E}">
        <p14:creationId xmlns:p14="http://schemas.microsoft.com/office/powerpoint/2010/main" val="198064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bgelens</a:t>
            </a:r>
          </a:p>
        </p:txBody>
      </p:sp>
      <p:sp>
        <p:nvSpPr>
          <p:cNvPr id="5" name="TextBox 4">
            <a:extLst>
              <a:ext uri="{FF2B5EF4-FFF2-40B4-BE49-F238E27FC236}">
                <a16:creationId xmlns:a16="http://schemas.microsoft.com/office/drawing/2014/main" id="{F7AC012E-C642-5A44-85F4-37978E29EDC4}"/>
              </a:ext>
            </a:extLst>
          </p:cNvPr>
          <p:cNvSpPr txBox="1"/>
          <p:nvPr/>
        </p:nvSpPr>
        <p:spPr>
          <a:xfrm>
            <a:off x="1507066" y="5681317"/>
            <a:ext cx="9177867" cy="646331"/>
          </a:xfrm>
          <a:prstGeom prst="rect">
            <a:avLst/>
          </a:prstGeom>
          <a:noFill/>
        </p:spPr>
        <p:txBody>
          <a:bodyPr wrap="square" rtlCol="0">
            <a:spAutoFit/>
          </a:bodyPr>
          <a:lstStyle/>
          <a:p>
            <a:r>
              <a:rPr lang="en-US" sz="3600" b="1" dirty="0"/>
              <a:t>https://</a:t>
            </a:r>
            <a:r>
              <a:rPr lang="en-US" sz="3600" b="1" dirty="0" err="1"/>
              <a:t>github.com</a:t>
            </a:r>
            <a:r>
              <a:rPr lang="en-US" sz="3600" b="1" dirty="0"/>
              <a:t>/</a:t>
            </a:r>
            <a:r>
              <a:rPr lang="en-US" sz="3600" b="1" dirty="0" err="1"/>
              <a:t>bgelens</a:t>
            </a:r>
            <a:r>
              <a:rPr lang="en-US" sz="3600" b="1" dirty="0"/>
              <a:t>/PSConfEU2019S02</a:t>
            </a:r>
          </a:p>
        </p:txBody>
      </p:sp>
    </p:spTree>
    <p:extLst>
      <p:ext uri="{BB962C8B-B14F-4D97-AF65-F5344CB8AC3E}">
        <p14:creationId xmlns:p14="http://schemas.microsoft.com/office/powerpoint/2010/main" val="1019174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bgelens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313276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r>
              <a:rPr lang="en-US" dirty="0"/>
              <a:t>Name       : Ben Gelens</a:t>
            </a:r>
          </a:p>
          <a:p>
            <a:r>
              <a:rPr lang="en-US" dirty="0"/>
              <a:t>Job           : Consultant</a:t>
            </a:r>
          </a:p>
          <a:p>
            <a:r>
              <a:rPr lang="en-US" dirty="0"/>
              <a:t>MVP         : CDM (PowerShell)</a:t>
            </a:r>
          </a:p>
          <a:p>
            <a:r>
              <a:rPr lang="en-US" dirty="0"/>
              <a:t>Company : </a:t>
            </a:r>
            <a:r>
              <a:rPr lang="en-US" dirty="0" err="1"/>
              <a:t>Condicio</a:t>
            </a:r>
            <a:endParaRPr lang="en-US" dirty="0"/>
          </a:p>
          <a:p>
            <a:r>
              <a:rPr lang="en-US" dirty="0"/>
              <a:t>Email        : ben@bgelens.nl</a:t>
            </a:r>
          </a:p>
          <a:p>
            <a:r>
              <a:rPr lang="en-US" dirty="0"/>
              <a:t>Twitter      : @</a:t>
            </a:r>
            <a:r>
              <a:rPr lang="en-US" dirty="0" err="1"/>
              <a:t>bgelens</a:t>
            </a:r>
            <a:endParaRPr lang="en-US" dirty="0"/>
          </a:p>
          <a:p>
            <a:r>
              <a:rPr lang="en-US" dirty="0"/>
              <a:t>GitHub     : </a:t>
            </a:r>
            <a:r>
              <a:rPr lang="en-US" dirty="0" err="1"/>
              <a:t>bgelens</a:t>
            </a:r>
            <a:endParaRPr lang="en-US" dirty="0"/>
          </a:p>
          <a:p>
            <a:r>
              <a:rPr lang="en-US" dirty="0"/>
              <a:t>Blog         : bgelens.nl</a:t>
            </a:r>
          </a:p>
          <a:p>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bgelens</a:t>
            </a:r>
            <a:endParaRPr lang="en-US" dirty="0"/>
          </a:p>
        </p:txBody>
      </p:sp>
      <p:pic>
        <p:nvPicPr>
          <p:cNvPr id="2" name="Picture 1">
            <a:extLst>
              <a:ext uri="{FF2B5EF4-FFF2-40B4-BE49-F238E27FC236}">
                <a16:creationId xmlns:a16="http://schemas.microsoft.com/office/drawing/2014/main" id="{46C1EA87-716C-A947-BD35-A827E7C81553}"/>
              </a:ext>
            </a:extLst>
          </p:cNvPr>
          <p:cNvPicPr>
            <a:picLocks noChangeAspect="1"/>
          </p:cNvPicPr>
          <p:nvPr/>
        </p:nvPicPr>
        <p:blipFill>
          <a:blip r:embed="rId3"/>
          <a:stretch>
            <a:fillRect/>
          </a:stretch>
        </p:blipFill>
        <p:spPr>
          <a:xfrm>
            <a:off x="3803650" y="5377532"/>
            <a:ext cx="4584700" cy="1952743"/>
          </a:xfrm>
          <a:prstGeom prst="rect">
            <a:avLst/>
          </a:prstGeom>
        </p:spPr>
      </p:pic>
    </p:spTree>
    <p:extLst>
      <p:ext uri="{BB962C8B-B14F-4D97-AF65-F5344CB8AC3E}">
        <p14:creationId xmlns:p14="http://schemas.microsoft.com/office/powerpoint/2010/main" val="3161128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bgelens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bgelens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bgelens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bgelens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5CF917CC-CF4D-0547-A49D-6A93D34DB1EE}"/>
              </a:ext>
            </a:extLst>
          </p:cNvPr>
          <p:cNvSpPr>
            <a:spLocks noGrp="1"/>
          </p:cNvSpPr>
          <p:nvPr>
            <p:ph type="ctrTitle"/>
          </p:nvPr>
        </p:nvSpPr>
        <p:spPr>
          <a:xfrm>
            <a:off x="612976" y="2349280"/>
            <a:ext cx="9293024" cy="2387600"/>
          </a:xfrm>
        </p:spPr>
        <p:txBody>
          <a:bodyPr>
            <a:normAutofit fontScale="90000"/>
          </a:bodyPr>
          <a:lstStyle/>
          <a:p>
            <a:r>
              <a:rPr lang="en-US" dirty="0" err="1"/>
              <a:t>Pullaris</a:t>
            </a:r>
            <a:br>
              <a:rPr lang="en-US" dirty="0"/>
            </a:br>
            <a:br>
              <a:rPr lang="en-US" dirty="0"/>
            </a:br>
            <a:r>
              <a:rPr lang="en-US" sz="4000" dirty="0"/>
              <a:t>DSC Pull Server written in PowerShell and running on Polaris</a:t>
            </a:r>
            <a:endParaRPr lang="en-US" dirty="0"/>
          </a:p>
        </p:txBody>
      </p:sp>
      <p:sp>
        <p:nvSpPr>
          <p:cNvPr id="13" name="Subtitle 4">
            <a:extLst>
              <a:ext uri="{FF2B5EF4-FFF2-40B4-BE49-F238E27FC236}">
                <a16:creationId xmlns:a16="http://schemas.microsoft.com/office/drawing/2014/main" id="{AA34A084-277F-984C-B3AB-8EB25E0A52C4}"/>
              </a:ext>
            </a:extLst>
          </p:cNvPr>
          <p:cNvSpPr>
            <a:spLocks noGrp="1"/>
          </p:cNvSpPr>
          <p:nvPr>
            <p:ph type="subTitle" idx="1"/>
          </p:nvPr>
        </p:nvSpPr>
        <p:spPr>
          <a:xfrm>
            <a:off x="612976" y="4826643"/>
            <a:ext cx="9293024" cy="1290317"/>
          </a:xfrm>
        </p:spPr>
        <p:txBody>
          <a:bodyPr/>
          <a:lstStyle/>
          <a:p>
            <a:r>
              <a:rPr lang="en-US" dirty="0"/>
              <a:t>Ben </a:t>
            </a:r>
            <a:r>
              <a:rPr lang="en-US" dirty="0" err="1"/>
              <a:t>Gelens</a:t>
            </a:r>
            <a:endParaRPr lang="en-US" dirty="0"/>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de-DE" dirty="0" err="1"/>
              <a:t>Learn</a:t>
            </a:r>
            <a:r>
              <a:rPr lang="de-DE" dirty="0"/>
              <a:t> </a:t>
            </a:r>
            <a:r>
              <a:rPr lang="de-DE" dirty="0" err="1"/>
              <a:t>how</a:t>
            </a:r>
            <a:r>
              <a:rPr lang="de-DE" dirty="0"/>
              <a:t> </a:t>
            </a:r>
            <a:r>
              <a:rPr lang="de-DE" dirty="0" err="1"/>
              <a:t>to</a:t>
            </a:r>
            <a:r>
              <a:rPr lang="de-DE" dirty="0"/>
              <a:t> </a:t>
            </a:r>
            <a:r>
              <a:rPr lang="de-DE" dirty="0" err="1"/>
              <a:t>use</a:t>
            </a:r>
            <a:r>
              <a:rPr lang="de-DE" dirty="0"/>
              <a:t> </a:t>
            </a:r>
            <a:r>
              <a:rPr lang="de-DE" dirty="0" err="1"/>
              <a:t>Polaris</a:t>
            </a:r>
            <a:r>
              <a:rPr lang="de-DE" dirty="0"/>
              <a:t> </a:t>
            </a:r>
            <a:r>
              <a:rPr lang="de-DE" dirty="0" err="1"/>
              <a:t>to</a:t>
            </a:r>
            <a:r>
              <a:rPr lang="de-DE" dirty="0"/>
              <a:t> </a:t>
            </a:r>
            <a:r>
              <a:rPr lang="de-DE" dirty="0" err="1"/>
              <a:t>build</a:t>
            </a:r>
            <a:r>
              <a:rPr lang="de-DE" dirty="0"/>
              <a:t> REST </a:t>
            </a:r>
            <a:r>
              <a:rPr lang="de-DE" dirty="0" err="1"/>
              <a:t>API‘s</a:t>
            </a:r>
            <a:r>
              <a:rPr lang="de-DE" dirty="0"/>
              <a:t> (</a:t>
            </a:r>
            <a:r>
              <a:rPr lang="de-DE" dirty="0" err="1"/>
              <a:t>with</a:t>
            </a:r>
            <a:r>
              <a:rPr lang="de-DE" dirty="0"/>
              <a:t> </a:t>
            </a:r>
            <a:r>
              <a:rPr lang="de-DE" dirty="0" err="1"/>
              <a:t>PullServer</a:t>
            </a:r>
            <a:r>
              <a:rPr lang="de-DE" dirty="0"/>
              <a:t> </a:t>
            </a:r>
            <a:r>
              <a:rPr lang="de-DE" dirty="0" err="1"/>
              <a:t>as</a:t>
            </a:r>
            <a:r>
              <a:rPr lang="de-DE" dirty="0"/>
              <a:t> an </a:t>
            </a:r>
            <a:r>
              <a:rPr lang="de-DE" dirty="0" err="1"/>
              <a:t>example</a:t>
            </a:r>
            <a:r>
              <a:rPr lang="de-DE" dirty="0"/>
              <a:t>)</a:t>
            </a:r>
          </a:p>
          <a:p>
            <a:pPr marL="457200" indent="-457200">
              <a:buFont typeface="Arial" panose="020B0604020202020204" pitchFamily="34" charset="0"/>
              <a:buChar char="•"/>
            </a:pPr>
            <a:r>
              <a:rPr lang="de-DE" dirty="0"/>
              <a:t>Be </a:t>
            </a:r>
            <a:r>
              <a:rPr lang="de-DE" dirty="0" err="1"/>
              <a:t>able</a:t>
            </a:r>
            <a:r>
              <a:rPr lang="de-DE" dirty="0"/>
              <a:t> </a:t>
            </a:r>
            <a:r>
              <a:rPr lang="de-DE" dirty="0" err="1"/>
              <a:t>to</a:t>
            </a:r>
            <a:r>
              <a:rPr lang="de-DE" dirty="0"/>
              <a:t> </a:t>
            </a:r>
            <a:r>
              <a:rPr lang="de-DE" dirty="0" err="1"/>
              <a:t>use</a:t>
            </a:r>
            <a:r>
              <a:rPr lang="de-DE" dirty="0"/>
              <a:t> </a:t>
            </a:r>
            <a:r>
              <a:rPr lang="de-DE" dirty="0" err="1"/>
              <a:t>Pullaris</a:t>
            </a:r>
            <a:r>
              <a:rPr lang="de-DE" dirty="0"/>
              <a:t> </a:t>
            </a:r>
            <a:r>
              <a:rPr lang="de-DE" dirty="0" err="1"/>
              <a:t>to</a:t>
            </a:r>
            <a:r>
              <a:rPr lang="de-DE" dirty="0"/>
              <a:t> </a:t>
            </a:r>
            <a:r>
              <a:rPr lang="de-DE" dirty="0" err="1"/>
              <a:t>run</a:t>
            </a:r>
            <a:r>
              <a:rPr lang="de-DE" dirty="0"/>
              <a:t> a Pull Server </a:t>
            </a:r>
            <a:r>
              <a:rPr lang="de-DE" dirty="0" err="1"/>
              <a:t>implementation</a:t>
            </a:r>
            <a:r>
              <a:rPr lang="de-DE" dirty="0"/>
              <a:t> on Windows (Client </a:t>
            </a:r>
            <a:r>
              <a:rPr lang="de-DE" dirty="0" err="1"/>
              <a:t>and</a:t>
            </a:r>
            <a:r>
              <a:rPr lang="de-DE" dirty="0"/>
              <a:t> Server), Linux </a:t>
            </a:r>
            <a:r>
              <a:rPr lang="de-DE" dirty="0" err="1"/>
              <a:t>or</a:t>
            </a:r>
            <a:r>
              <a:rPr lang="de-DE" dirty="0"/>
              <a:t> MacOS)</a:t>
            </a:r>
          </a:p>
          <a:p>
            <a:pPr marL="457200" indent="-457200">
              <a:buFont typeface="Arial" panose="020B0604020202020204" pitchFamily="34" charset="0"/>
              <a:buChar char="•"/>
            </a:pPr>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bgelens</a:t>
            </a:r>
            <a:endParaRPr lang="en-US" dirty="0"/>
          </a:p>
        </p:txBody>
      </p:sp>
    </p:spTree>
    <p:extLst>
      <p:ext uri="{BB962C8B-B14F-4D97-AF65-F5344CB8AC3E}">
        <p14:creationId xmlns:p14="http://schemas.microsoft.com/office/powerpoint/2010/main" val="138787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pPr marL="457200" indent="-457200">
              <a:buFont typeface="Arial" panose="020B0604020202020204" pitchFamily="34" charset="0"/>
              <a:buChar char="•"/>
            </a:pPr>
            <a:r>
              <a:rPr lang="en-US" dirty="0"/>
              <a:t>Existing Pull Servers</a:t>
            </a:r>
          </a:p>
          <a:p>
            <a:pPr marL="457200" indent="-457200">
              <a:buFont typeface="Arial" panose="020B0604020202020204" pitchFamily="34" charset="0"/>
              <a:buChar char="•"/>
            </a:pPr>
            <a:r>
              <a:rPr lang="en-US" dirty="0"/>
              <a:t>DSCPM</a:t>
            </a:r>
          </a:p>
          <a:p>
            <a:pPr marL="457200" indent="-457200">
              <a:buFont typeface="Arial" panose="020B0604020202020204" pitchFamily="34" charset="0"/>
              <a:buChar char="•"/>
            </a:pPr>
            <a:r>
              <a:rPr lang="en-US" dirty="0"/>
              <a:t>Demo</a:t>
            </a:r>
          </a:p>
          <a:p>
            <a:pPr marL="457200" indent="-457200">
              <a:buFont typeface="Arial" panose="020B0604020202020204" pitchFamily="34" charset="0"/>
              <a:buChar char="•"/>
            </a:pPr>
            <a:r>
              <a:rPr lang="en-US" dirty="0"/>
              <a:t>Why build another Pull Server?</a:t>
            </a:r>
          </a:p>
          <a:p>
            <a:pPr marL="457200" indent="-457200">
              <a:buFont typeface="Arial" panose="020B0604020202020204" pitchFamily="34" charset="0"/>
              <a:buChar char="•"/>
            </a:pPr>
            <a:r>
              <a:rPr lang="en-US" dirty="0"/>
              <a:t>What can it do?</a:t>
            </a:r>
          </a:p>
          <a:p>
            <a:pPr marL="457200" indent="-457200">
              <a:buFont typeface="Arial" panose="020B0604020202020204" pitchFamily="34" charset="0"/>
              <a:buChar char="•"/>
            </a:pPr>
            <a:r>
              <a:rPr lang="en-US" dirty="0"/>
              <a:t>Plans moving forward</a:t>
            </a:r>
          </a:p>
          <a:p>
            <a:pPr marL="457200" indent="-457200">
              <a:buFont typeface="Arial" panose="020B0604020202020204" pitchFamily="34" charset="0"/>
              <a:buChar char="•"/>
            </a:pPr>
            <a:r>
              <a:rPr lang="en-US" dirty="0"/>
              <a:t>Dependent Modules</a:t>
            </a:r>
          </a:p>
          <a:p>
            <a:pPr marL="457200" indent="-457200">
              <a:buFont typeface="Arial" panose="020B0604020202020204" pitchFamily="34" charset="0"/>
              <a:buChar char="•"/>
            </a:pPr>
            <a:r>
              <a:rPr lang="en-US" dirty="0"/>
              <a:t>Demo</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bgelens</a:t>
            </a:r>
            <a:endParaRPr lang="en-US" dirty="0"/>
          </a:p>
        </p:txBody>
      </p:sp>
    </p:spTree>
    <p:extLst>
      <p:ext uri="{BB962C8B-B14F-4D97-AF65-F5344CB8AC3E}">
        <p14:creationId xmlns:p14="http://schemas.microsoft.com/office/powerpoint/2010/main" val="247773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anim calcmode="lin" valueType="num">
                                      <p:cBhvr additive="base">
                                        <p:cTn id="4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
                                            <p:txEl>
                                              <p:pRg st="7" end="7"/>
                                            </p:txEl>
                                          </p:spTgt>
                                        </p:tgtEl>
                                        <p:attrNameLst>
                                          <p:attrName>style.visibility</p:attrName>
                                        </p:attrNameLst>
                                      </p:cBhvr>
                                      <p:to>
                                        <p:strVal val="visible"/>
                                      </p:to>
                                    </p:set>
                                    <p:anim calcmode="lin" valueType="num">
                                      <p:cBhvr additive="base">
                                        <p:cTn id="49"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191</TotalTime>
  <Words>1008</Words>
  <Application>Microsoft Macintosh PowerPoint</Application>
  <PresentationFormat>Widescreen</PresentationFormat>
  <Paragraphs>153</Paragraphs>
  <Slides>21</Slides>
  <Notes>17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Stencil</vt:lpstr>
      <vt:lpstr>Consolas</vt:lpstr>
      <vt:lpstr>CarlMarx</vt:lpstr>
      <vt:lpstr>Alfarn</vt:lpstr>
      <vt:lpstr>Calibri</vt:lpstr>
      <vt:lpstr>Arial</vt:lpstr>
      <vt:lpstr>Segoe UI</vt:lpstr>
      <vt:lpstr>Office</vt:lpstr>
      <vt:lpstr>Custom Design</vt:lpstr>
      <vt:lpstr>Pullaris  DSC Pull Server written in PowerShell and running on Polaris</vt:lpstr>
      <vt:lpstr>PowerPoint Presentation</vt:lpstr>
      <vt:lpstr>PowerPoint Presentation</vt:lpstr>
      <vt:lpstr>PowerPoint Presentation</vt:lpstr>
      <vt:lpstr>PowerPoint Presentation</vt:lpstr>
      <vt:lpstr>PowerPoint Presentation</vt:lpstr>
      <vt:lpstr>Pullaris  DSC Pull Server written in PowerShell and running on Polaris</vt:lpstr>
      <vt:lpstr>This Session</vt:lpstr>
      <vt:lpstr>Agenda</vt:lpstr>
      <vt:lpstr>Existing Pull Servers</vt:lpstr>
      <vt:lpstr>DSCPM</vt:lpstr>
      <vt:lpstr>PowerPoint Presentation</vt:lpstr>
      <vt:lpstr>Why build another Pull Server?</vt:lpstr>
      <vt:lpstr>What can it do?</vt:lpstr>
      <vt:lpstr>Plans moving forward</vt:lpstr>
      <vt:lpstr>Dependent Modules</vt:lpstr>
      <vt:lpstr>PowerPoint Presentation</vt:lpstr>
      <vt:lpstr>Summary</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Ben Gelens</cp:lastModifiedBy>
  <cp:revision>27</cp:revision>
  <dcterms:created xsi:type="dcterms:W3CDTF">2019-04-18T11:57:57Z</dcterms:created>
  <dcterms:modified xsi:type="dcterms:W3CDTF">2019-06-04T05:05:35Z</dcterms:modified>
</cp:coreProperties>
</file>